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4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F8F86C-0F1B-4333-B99B-B3B2B1F87225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0D7FCD9-7699-43D6-8D62-436E2DD234FF}" type="datetime1">
              <a:rPr lang="en-US" smtClean="0"/>
              <a:pPr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375" y="299407"/>
            <a:ext cx="6758287" cy="21078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No Pain, No Gain: Understanding Muscle Pain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375" y="2475050"/>
            <a:ext cx="636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Jankowski Lab – Anesthesia/Pain </a:t>
            </a:r>
            <a:r>
              <a:rPr lang="en-US" sz="2000" dirty="0" smtClean="0">
                <a:latin typeface="Century Gothic"/>
                <a:cs typeface="Century Gothic"/>
              </a:rPr>
              <a:t>Management</a:t>
            </a:r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endParaRPr lang="en-US" sz="2000" dirty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Jordan Lamb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3601838"/>
            <a:ext cx="5857875" cy="20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11515"/>
            <a:ext cx="8041440" cy="1442674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Project Description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126"/>
            <a:ext cx="7467600" cy="4651374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Goal – Better understand molecular mechanisms that lead </a:t>
            </a:r>
            <a:r>
              <a:rPr lang="en-US" dirty="0" smtClean="0"/>
              <a:t>to muscle </a:t>
            </a:r>
            <a:r>
              <a:rPr lang="en-US" dirty="0" smtClean="0"/>
              <a:t>pain after injury in order to determine better treatments for musculoskeletal pain </a:t>
            </a:r>
          </a:p>
          <a:p>
            <a:pPr>
              <a:buFont typeface="Courier New"/>
              <a:buChar char="o"/>
            </a:pPr>
            <a:r>
              <a:rPr lang="en-US" dirty="0"/>
              <a:t>Muscle-specific injury model in mice</a:t>
            </a:r>
          </a:p>
          <a:p>
            <a:pPr lvl="1">
              <a:buFont typeface="Courier New"/>
              <a:buChar char="o"/>
            </a:pPr>
            <a:r>
              <a:rPr lang="en-US" dirty="0"/>
              <a:t>Block blood flow in right forepaw by tying off brachial artery (Ischemia)</a:t>
            </a:r>
          </a:p>
          <a:p>
            <a:pPr lvl="1">
              <a:buFont typeface="Courier New"/>
              <a:buChar char="o"/>
            </a:pPr>
            <a:r>
              <a:rPr lang="en-US" dirty="0"/>
              <a:t>Remove blockage after several hours to allow </a:t>
            </a:r>
            <a:r>
              <a:rPr lang="en-US" dirty="0" smtClean="0"/>
              <a:t>blood </a:t>
            </a:r>
            <a:r>
              <a:rPr lang="en-US" dirty="0"/>
              <a:t>flow again (reperfusion)</a:t>
            </a:r>
          </a:p>
          <a:p>
            <a:pPr>
              <a:buFont typeface="Courier New"/>
              <a:buChar char="o"/>
            </a:pPr>
            <a:r>
              <a:rPr lang="en-US" dirty="0"/>
              <a:t>Causes changes in the muscle tissue and in gene expression in afferent neurons that carry pain input from muscle to CNS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92813"/>
            <a:ext cx="8041440" cy="1442674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Project Description Cont.	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5"/>
            <a:ext cx="7467600" cy="4833617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Three types of procedures to study pain produced after injury</a:t>
            </a:r>
          </a:p>
          <a:p>
            <a:pPr lvl="1">
              <a:buFont typeface="Courier New"/>
              <a:buChar char="o"/>
            </a:pPr>
            <a:r>
              <a:rPr lang="en-US" dirty="0"/>
              <a:t>Behavior – guarding, grip strength, threshold they respond to mechanical stimuli</a:t>
            </a:r>
          </a:p>
          <a:p>
            <a:pPr lvl="1">
              <a:buFont typeface="Courier New"/>
              <a:buChar char="o"/>
            </a:pPr>
            <a:r>
              <a:rPr lang="en-US" dirty="0"/>
              <a:t>Electrophysiological </a:t>
            </a:r>
            <a:r>
              <a:rPr lang="en-US" dirty="0" smtClean="0"/>
              <a:t>recording – responsiveness to mechanical, thermal, and chemical muscle stimulation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Molecular </a:t>
            </a:r>
            <a:r>
              <a:rPr lang="en-US" dirty="0" smtClean="0"/>
              <a:t>Assays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My role</a:t>
            </a:r>
          </a:p>
          <a:p>
            <a:pPr lvl="1">
              <a:buFont typeface="Courier New"/>
              <a:buChar char="o"/>
            </a:pPr>
            <a:r>
              <a:rPr lang="en-US" dirty="0"/>
              <a:t>Focus on molecular assays</a:t>
            </a:r>
          </a:p>
          <a:p>
            <a:pPr lvl="1">
              <a:buFont typeface="Courier New"/>
              <a:buChar char="o"/>
            </a:pPr>
            <a:r>
              <a:rPr lang="en-US" dirty="0"/>
              <a:t>Real-time PCR </a:t>
            </a:r>
            <a:r>
              <a:rPr lang="en-US" dirty="0" smtClean="0"/>
              <a:t>analysis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5" y="4117739"/>
            <a:ext cx="3222625" cy="18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1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31424"/>
            <a:ext cx="8041440" cy="1442674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What? So What? Now What?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722"/>
            <a:ext cx="7754520" cy="4978763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Basic laboratory skills – pipetting, weighing chemicals, preparing solutions, mouse handling, </a:t>
            </a:r>
            <a:r>
              <a:rPr lang="en-US" dirty="0" smtClean="0"/>
              <a:t>etc.</a:t>
            </a:r>
            <a:endParaRPr lang="en-US" dirty="0" smtClean="0"/>
          </a:p>
          <a:p>
            <a:pPr>
              <a:buFont typeface="Courier New"/>
              <a:buChar char="o"/>
            </a:pPr>
            <a:r>
              <a:rPr lang="en-US" dirty="0" smtClean="0"/>
              <a:t>Exposed to variety of different procedures</a:t>
            </a:r>
          </a:p>
          <a:p>
            <a:pPr lvl="1">
              <a:buFont typeface="Courier New"/>
              <a:buChar char="o"/>
            </a:pPr>
            <a:r>
              <a:rPr lang="en-US" dirty="0"/>
              <a:t>RNA isolation, protein isolation, reverse transcription, PCR, cell culture</a:t>
            </a:r>
          </a:p>
          <a:p>
            <a:pPr lvl="1">
              <a:buFont typeface="Courier New"/>
              <a:buChar char="o"/>
            </a:pPr>
            <a:r>
              <a:rPr lang="en-US" dirty="0"/>
              <a:t>Assist with animal surgery </a:t>
            </a:r>
            <a:endParaRPr lang="en-US" dirty="0" smtClean="0"/>
          </a:p>
          <a:p>
            <a:pPr>
              <a:buFont typeface="Courier New"/>
              <a:buChar char="o"/>
            </a:pPr>
            <a:r>
              <a:rPr lang="en-US" dirty="0"/>
              <a:t>About myself</a:t>
            </a:r>
          </a:p>
          <a:p>
            <a:pPr lvl="1">
              <a:buFont typeface="Courier New"/>
              <a:buChar char="o"/>
            </a:pPr>
            <a:r>
              <a:rPr lang="en-US" dirty="0"/>
              <a:t>Like working in structured environment – following procedure</a:t>
            </a:r>
          </a:p>
          <a:p>
            <a:pPr lvl="1">
              <a:buFont typeface="Courier New"/>
              <a:buChar char="o"/>
            </a:pPr>
            <a:r>
              <a:rPr lang="en-US" dirty="0"/>
              <a:t>Gaining independence</a:t>
            </a:r>
          </a:p>
          <a:p>
            <a:pPr lvl="1">
              <a:buFont typeface="Courier New"/>
              <a:buChar char="o"/>
            </a:pPr>
            <a:r>
              <a:rPr lang="en-US" dirty="0"/>
              <a:t>Asking for help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 marL="329184" lvl="1" indent="0">
              <a:lnSpc>
                <a:spcPct val="140000"/>
              </a:lnSpc>
              <a:buNone/>
            </a:pPr>
            <a:endParaRPr lang="en-US" dirty="0" smtClean="0"/>
          </a:p>
          <a:p>
            <a:pPr marL="329184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6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7821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>
                <a:latin typeface="Cambria"/>
                <a:cs typeface="Cambria"/>
              </a:rPr>
              <a:t>What? So What?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8375" y="1524002"/>
            <a:ext cx="4055285" cy="45878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dirty="0"/>
              <a:t>Bettering understanding of neuroscience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dirty="0"/>
              <a:t>Classroom and daily </a:t>
            </a:r>
            <a:r>
              <a:rPr lang="en-US" dirty="0" smtClean="0"/>
              <a:t>life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dirty="0" smtClean="0"/>
              <a:t>Chance </a:t>
            </a:r>
            <a:r>
              <a:rPr lang="en-US" dirty="0"/>
              <a:t>to explore other science/medicine related </a:t>
            </a:r>
            <a:r>
              <a:rPr lang="en-US" dirty="0" smtClean="0"/>
              <a:t>careers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dirty="0" smtClean="0"/>
              <a:t>Perceptions on research process 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dirty="0"/>
              <a:t>A LOT of </a:t>
            </a:r>
            <a:r>
              <a:rPr lang="en-US" dirty="0" smtClean="0"/>
              <a:t>work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dirty="0" smtClean="0"/>
              <a:t>More respect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dirty="0" smtClean="0"/>
              <a:t>Prepared to continue research this summer and in the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407"/>
          <a:stretch/>
        </p:blipFill>
        <p:spPr>
          <a:xfrm>
            <a:off x="5023660" y="2133238"/>
            <a:ext cx="3036608" cy="26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6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1424</TotalTime>
  <Words>258</Words>
  <Application>Microsoft Macintosh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No Pain, No Gain: Understanding Muscle Pain </vt:lpstr>
      <vt:lpstr>Project Description</vt:lpstr>
      <vt:lpstr>Project Description Cont. </vt:lpstr>
      <vt:lpstr>What? So What? Now What?</vt:lpstr>
      <vt:lpstr>What? So What? Now What?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Pain, No Gain: Understanding Muscle Pain </dc:title>
  <dc:creator>Jordan Lamb</dc:creator>
  <cp:lastModifiedBy>Jordan Lamb</cp:lastModifiedBy>
  <cp:revision>15</cp:revision>
  <dcterms:created xsi:type="dcterms:W3CDTF">2015-04-19T22:22:35Z</dcterms:created>
  <dcterms:modified xsi:type="dcterms:W3CDTF">2015-04-21T20:26:24Z</dcterms:modified>
</cp:coreProperties>
</file>